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75" r:id="rId4"/>
    <p:sldId id="276" r:id="rId5"/>
    <p:sldId id="277" r:id="rId6"/>
    <p:sldId id="269" r:id="rId7"/>
    <p:sldId id="258" r:id="rId8"/>
    <p:sldId id="263" r:id="rId9"/>
    <p:sldId id="259" r:id="rId10"/>
    <p:sldId id="266" r:id="rId11"/>
    <p:sldId id="267" r:id="rId12"/>
    <p:sldId id="270" r:id="rId13"/>
    <p:sldId id="271" r:id="rId14"/>
    <p:sldId id="272" r:id="rId15"/>
    <p:sldId id="273" r:id="rId16"/>
    <p:sldId id="274" r:id="rId17"/>
    <p:sldId id="265" r:id="rId18"/>
    <p:sldId id="268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A76EB9D5-7E1A-4433-8B21-2237CC26FA2C}" type="datetimeFigureOut">
              <a:rPr lang="en-US" dirty="0"/>
              <a:t>9/7/2023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8A19-B9D6-4696-A74D-9FEF900C8B6A}" type="datetimeFigureOut">
              <a:rPr lang="en-US" dirty="0"/>
              <a:t>9/7/2023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5100-39B0-4914-BBD6-34F267582565}" type="datetimeFigureOut">
              <a:rPr lang="en-US" dirty="0"/>
              <a:t>9/7/2023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F837-FEDB-44F2-8FB5-4F56FC548A33}" type="datetimeFigureOut">
              <a:rPr lang="en-US" dirty="0"/>
              <a:t>9/7/2023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EC2AB55-62C0-407E-B706-C907B44B0BFC}" type="datetimeFigureOut">
              <a:rPr lang="en-US" dirty="0"/>
              <a:t>9/7/2023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BB33F-FEF5-4E73-A5F9-307689FE77C6}" type="datetimeFigureOut">
              <a:rPr lang="en-US" dirty="0"/>
              <a:t>9/7/2023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5FA4-F0B8-4D71-BC92-932E3A1502F8}" type="datetimeFigureOut">
              <a:rPr lang="en-US" dirty="0"/>
              <a:t>9/7/2023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9F80-C2CE-4D6A-80E4-D3515AD92BC6}" type="datetimeFigureOut">
              <a:rPr lang="en-US" dirty="0"/>
              <a:t>9/7/2023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220E-EF40-477E-B84C-637FC7CE78DB}" type="datetimeFigureOut">
              <a:rPr lang="en-US" dirty="0"/>
              <a:t>9/7/2023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8D63-E026-4E54-B301-C824E1BD14F3}" type="datetimeFigureOut">
              <a:rPr lang="en-US" dirty="0"/>
              <a:t>9/7/2023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C423185-9573-406A-8068-0AB4F2335019}" type="datetimeFigureOut">
              <a:rPr lang="en-US" dirty="0"/>
              <a:t>9/7/2023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C5516DA-9D86-4E1E-A623-C11F9F74EB59}" type="datetimeFigureOut">
              <a:rPr lang="en-US" dirty="0"/>
              <a:t>9/7/2023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ACADD2-9979-40EF-B93A-0904279F1E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4362" y="1940343"/>
            <a:ext cx="9068586" cy="2590800"/>
          </a:xfrm>
        </p:spPr>
        <p:txBody>
          <a:bodyPr/>
          <a:lstStyle/>
          <a:p>
            <a:r>
              <a:rPr lang="de-DE" dirty="0"/>
              <a:t/>
            </a:r>
            <a:br>
              <a:rPr lang="de-DE" dirty="0"/>
            </a:br>
            <a:r>
              <a:rPr lang="de-DE" sz="6000" dirty="0"/>
              <a:t>Herzlich Willkommen zum </a:t>
            </a:r>
            <a:br>
              <a:rPr lang="de-DE" sz="6000" dirty="0"/>
            </a:br>
            <a:r>
              <a:rPr lang="de-DE" sz="6000" dirty="0"/>
              <a:t>1. Elternabend </a:t>
            </a:r>
            <a:br>
              <a:rPr lang="de-DE" sz="6000" dirty="0"/>
            </a:br>
            <a:r>
              <a:rPr lang="de-DE" sz="6000" dirty="0"/>
              <a:t>SJ 23/24</a:t>
            </a: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0A59C94-12BC-41B6-A851-2B25AD3C967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914760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Projekttage: </a:t>
            </a:r>
          </a:p>
          <a:p>
            <a:pPr lvl="0"/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Berufsorientierung:</a:t>
            </a:r>
            <a:r>
              <a:rPr lang="de-DE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Berufsfelderprobung 22.04.2024 - </a:t>
            </a:r>
            <a:r>
              <a:rPr lang="de-D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26.04.2024</a:t>
            </a:r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71400" lvl="8" indent="0">
              <a:buNone/>
            </a:pP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1. Betriebspraktikum 10.06.2024 – 14.06.2024</a:t>
            </a:r>
          </a:p>
          <a:p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Projekt zur Vorbereitung auf den Tag der offenen Tür</a:t>
            </a:r>
          </a:p>
          <a:p>
            <a:pPr marL="0" indent="0">
              <a:buNone/>
            </a:pP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de-D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29.09.2023</a:t>
            </a:r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Tx/>
              <a:buChar char="-"/>
            </a:pPr>
            <a:r>
              <a:rPr lang="de-D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30.10.2023</a:t>
            </a:r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Tx/>
              <a:buChar char="-"/>
            </a:pPr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Förderverein </a:t>
            </a:r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106657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Wie geht es weiter nach Klasse 8…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de-DE" sz="2600" dirty="0"/>
              <a:t>Thüringer Schulordnung §45 (2), § 54 (1), (2),(3), (4), (6) § 45 Jahrgangsklassen, Gruppenbildung … (2) </a:t>
            </a:r>
          </a:p>
          <a:p>
            <a:pPr lvl="0"/>
            <a:r>
              <a:rPr lang="de-DE" sz="2800" dirty="0"/>
              <a:t>Ab der Klassenstufe 7 der Regelschule wird in den Fächern </a:t>
            </a:r>
            <a:r>
              <a:rPr lang="de-DE" sz="2800" b="1" dirty="0"/>
              <a:t>Mathematik und erste Fremdsprache, spätestens ab der Klassenstufe 9 im Fach Deutsch sowie im Fach Physik in der Klassenstufe 9 in Kurse differenziert. </a:t>
            </a:r>
            <a:r>
              <a:rPr lang="de-DE" sz="2800" b="1" dirty="0">
                <a:solidFill>
                  <a:srgbClr val="FF0000"/>
                </a:solidFill>
              </a:rPr>
              <a:t>Kurs I entspricht dem Anforderungsprofil der Hauptschule</a:t>
            </a:r>
            <a:r>
              <a:rPr lang="de-DE" sz="2800" dirty="0"/>
              <a:t>, </a:t>
            </a:r>
            <a:r>
              <a:rPr lang="de-DE" sz="2800" b="1" dirty="0">
                <a:solidFill>
                  <a:srgbClr val="0070C0"/>
                </a:solidFill>
              </a:rPr>
              <a:t>Kurs II dem der Realschule </a:t>
            </a:r>
            <a:r>
              <a:rPr lang="de-DE" sz="2800" dirty="0"/>
              <a:t>nach den Vereinbarungen der Kultusministerkonferenz. Ab der Klassenstufe 7 können auf den Hauptschulabschluss oder den Realschulabschluss bezogene Klassen geführt werden (§ 6 Abs. 2 </a:t>
            </a:r>
            <a:r>
              <a:rPr lang="de-DE" sz="2800" dirty="0" err="1"/>
              <a:t>ThürSchulG</a:t>
            </a:r>
            <a:r>
              <a:rPr lang="de-DE" sz="2800" dirty="0"/>
              <a:t>). </a:t>
            </a:r>
            <a:endParaRPr lang="de-D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82562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B3AFFD-64AB-45FB-8294-45EE22C08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43FB4F2-F79B-4211-A549-DE5CAB3183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800" dirty="0"/>
              <a:t>(2) </a:t>
            </a:r>
            <a:r>
              <a:rPr lang="de-DE" sz="2800" b="1" dirty="0">
                <a:solidFill>
                  <a:srgbClr val="0070C0"/>
                </a:solidFill>
              </a:rPr>
              <a:t>Die Empfehlung für Kurs II wird erteilt, wenn der Schüler in dem betreffenden Fach mindestens die Note „befriedigend“ erreicht hat. </a:t>
            </a:r>
          </a:p>
          <a:p>
            <a:endParaRPr lang="de-DE" sz="2800" b="1" dirty="0">
              <a:solidFill>
                <a:srgbClr val="0070C0"/>
              </a:solidFill>
            </a:endParaRPr>
          </a:p>
          <a:p>
            <a:r>
              <a:rPr lang="de-DE" sz="2800" dirty="0"/>
              <a:t>Abweichend von Satz 1 kann die Empfehlung auch dann erteilt werden, wenn dies unter Berücksichtigung des Leistungsvermögens und des Leistungswillens des Schülers gerechtfertigt ist. </a:t>
            </a:r>
          </a:p>
        </p:txBody>
      </p:sp>
    </p:spTree>
    <p:extLst>
      <p:ext uri="{BB962C8B-B14F-4D97-AF65-F5344CB8AC3E}">
        <p14:creationId xmlns:p14="http://schemas.microsoft.com/office/powerpoint/2010/main" val="24766288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43FB4F2-F79B-4211-A549-DE5CAB3183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593969"/>
            <a:ext cx="10058400" cy="544107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de-DE" sz="2800" dirty="0"/>
              <a:t>§54 Einstufung und Umstufung in der Regelschule… </a:t>
            </a:r>
          </a:p>
          <a:p>
            <a:pPr marL="0" indent="0">
              <a:buNone/>
            </a:pPr>
            <a:endParaRPr lang="de-DE" sz="2800" dirty="0"/>
          </a:p>
          <a:p>
            <a:pPr marL="0" indent="0">
              <a:buNone/>
            </a:pPr>
            <a:r>
              <a:rPr lang="de-DE" sz="2800" dirty="0"/>
              <a:t>(3) Ein Schüler kann im Einvernehmen mit den Eltern jeweils zum Ende des</a:t>
            </a:r>
          </a:p>
          <a:p>
            <a:pPr marL="0" indent="0">
              <a:buNone/>
            </a:pPr>
            <a:r>
              <a:rPr lang="de-DE" sz="2800" dirty="0"/>
              <a:t>Schul- oder des Schulhalbjahres der Klassenstufen 7 und 8 auf Beschluss der</a:t>
            </a:r>
          </a:p>
          <a:p>
            <a:pPr marL="0" indent="0">
              <a:buNone/>
            </a:pPr>
            <a:r>
              <a:rPr lang="de-DE" sz="2800" dirty="0"/>
              <a:t>Klassenkonferenz in einen </a:t>
            </a:r>
            <a:r>
              <a:rPr lang="de-DE" sz="2800" b="1" dirty="0">
                <a:solidFill>
                  <a:srgbClr val="0070C0"/>
                </a:solidFill>
              </a:rPr>
              <a:t>Kurs II </a:t>
            </a:r>
            <a:r>
              <a:rPr lang="de-DE" sz="2800" b="1" dirty="0" err="1">
                <a:solidFill>
                  <a:srgbClr val="0070C0"/>
                </a:solidFill>
              </a:rPr>
              <a:t>umgestuft</a:t>
            </a:r>
            <a:r>
              <a:rPr lang="de-DE" sz="2800" b="1" dirty="0">
                <a:solidFill>
                  <a:srgbClr val="0070C0"/>
                </a:solidFill>
              </a:rPr>
              <a:t> </a:t>
            </a:r>
            <a:r>
              <a:rPr lang="de-DE" sz="2800" dirty="0"/>
              <a:t>werden, wenn er in dem jeweiligen</a:t>
            </a:r>
          </a:p>
          <a:p>
            <a:pPr marL="0" indent="0">
              <a:buNone/>
            </a:pPr>
            <a:r>
              <a:rPr lang="de-DE" sz="2800" b="1" dirty="0">
                <a:solidFill>
                  <a:srgbClr val="0070C0"/>
                </a:solidFill>
              </a:rPr>
              <a:t>Fach mindestens die Note 'gut' erreicht hat. </a:t>
            </a:r>
            <a:r>
              <a:rPr lang="de-DE" sz="2800" dirty="0"/>
              <a:t>Abweichend von Satz 1 kann eine</a:t>
            </a:r>
          </a:p>
          <a:p>
            <a:pPr marL="0" indent="0">
              <a:buNone/>
            </a:pPr>
            <a:r>
              <a:rPr lang="de-DE" sz="2800" dirty="0"/>
              <a:t>Umstufung auch dann erfolgen, wenn dies unter Berücksichtigung des</a:t>
            </a:r>
          </a:p>
          <a:p>
            <a:pPr marL="0" indent="0">
              <a:buNone/>
            </a:pPr>
            <a:r>
              <a:rPr lang="de-DE" sz="2800" dirty="0"/>
              <a:t>Leistungsvermögens und des Leistungswillens des Schülers gerechtfertigt ist.</a:t>
            </a:r>
          </a:p>
          <a:p>
            <a:pPr marL="0" indent="0">
              <a:buNone/>
            </a:pPr>
            <a:r>
              <a:rPr lang="de-DE" sz="2800" dirty="0"/>
              <a:t>…</a:t>
            </a:r>
          </a:p>
          <a:p>
            <a:pPr marL="0" indent="0">
              <a:buNone/>
            </a:pPr>
            <a:r>
              <a:rPr lang="de-DE" sz="2800" dirty="0"/>
              <a:t>(4) </a:t>
            </a:r>
            <a:r>
              <a:rPr lang="de-DE" sz="2800" b="1" dirty="0">
                <a:solidFill>
                  <a:srgbClr val="FF0000"/>
                </a:solidFill>
              </a:rPr>
              <a:t>Ein Schüler wird bis zum Ende der Klassenstufe 8 jeweils zum Ende des</a:t>
            </a:r>
          </a:p>
          <a:p>
            <a:pPr marL="0" indent="0">
              <a:buNone/>
            </a:pPr>
            <a:r>
              <a:rPr lang="de-DE" sz="2800" b="1" dirty="0" err="1">
                <a:solidFill>
                  <a:srgbClr val="FF0000"/>
                </a:solidFill>
              </a:rPr>
              <a:t>Schulhlabjahres</a:t>
            </a:r>
            <a:r>
              <a:rPr lang="de-DE" sz="2800" b="1" dirty="0">
                <a:solidFill>
                  <a:srgbClr val="FF0000"/>
                </a:solidFill>
              </a:rPr>
              <a:t> oder Schuljahres in einen Kurs I (Hauptschulkurs) </a:t>
            </a:r>
            <a:r>
              <a:rPr lang="de-DE" sz="2800" b="1" dirty="0" err="1">
                <a:solidFill>
                  <a:srgbClr val="FF0000"/>
                </a:solidFill>
              </a:rPr>
              <a:t>umgestuft</a:t>
            </a:r>
            <a:r>
              <a:rPr lang="de-DE" sz="2800" b="1" dirty="0">
                <a:solidFill>
                  <a:srgbClr val="FF0000"/>
                </a:solidFill>
              </a:rPr>
              <a:t>,, wenn er</a:t>
            </a:r>
          </a:p>
          <a:p>
            <a:pPr marL="0" indent="0">
              <a:buNone/>
            </a:pPr>
            <a:r>
              <a:rPr lang="de-DE" sz="2800" b="1" dirty="0">
                <a:solidFill>
                  <a:srgbClr val="FF0000"/>
                </a:solidFill>
              </a:rPr>
              <a:t>in dem jeweiligen Fach die Note 'ungenügend' erreicht hat, </a:t>
            </a:r>
            <a:r>
              <a:rPr lang="de-DE" sz="2800" dirty="0"/>
              <a:t>unter Berücksichtigung</a:t>
            </a:r>
          </a:p>
          <a:p>
            <a:pPr marL="0" indent="0">
              <a:buNone/>
            </a:pPr>
            <a:r>
              <a:rPr lang="de-DE" sz="2800" dirty="0"/>
              <a:t>des Lernverhaltens des Schülers in der Regel, wenn der Schüler in dem jeweiligen Fach</a:t>
            </a:r>
          </a:p>
          <a:p>
            <a:pPr marL="0" indent="0">
              <a:buNone/>
            </a:pPr>
            <a:r>
              <a:rPr lang="de-DE" sz="2800" dirty="0"/>
              <a:t>die Note 'mangelhaft' erreicht hat oder wenn die Eltern dies wünschen</a:t>
            </a:r>
          </a:p>
          <a:p>
            <a:pPr marL="0" indent="0">
              <a:buNone/>
            </a:pP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10075831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nhaltsplatzhalter 3">
            <a:extLst>
              <a:ext uri="{FF2B5EF4-FFF2-40B4-BE49-F238E27FC236}">
                <a16:creationId xmlns:a16="http://schemas.microsoft.com/office/drawing/2014/main" id="{F0087D8A-1DF4-4BBB-8B10-7B2E3375D31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7205" t="22033" r="17908" b="31061"/>
          <a:stretch/>
        </p:blipFill>
        <p:spPr>
          <a:xfrm>
            <a:off x="1813169" y="922215"/>
            <a:ext cx="8378093" cy="4696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96279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nhaltsplatzhalter 3">
            <a:extLst>
              <a:ext uri="{FF2B5EF4-FFF2-40B4-BE49-F238E27FC236}">
                <a16:creationId xmlns:a16="http://schemas.microsoft.com/office/drawing/2014/main" id="{E78E59DB-18C2-4A4C-9255-601C0E0E248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7344" t="56758" r="29435" b="15966"/>
          <a:stretch/>
        </p:blipFill>
        <p:spPr>
          <a:xfrm>
            <a:off x="1553780" y="1695937"/>
            <a:ext cx="8746897" cy="3852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4892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561A69-2DD5-4F0D-97E6-81FB8C31A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IAP – Klassen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65E8580-CECE-471C-A46F-5F19E9FDEE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= Individuelle Abschlussphase 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Informationselternabend mit Frau Sonnabend (Berufsberaterin der Agentur für Arbeit) am: 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Einladungen für Schüler, die für diese IAP in Frage kommen, folgen schriftlich! 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83105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Vorhaben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66799" y="2103120"/>
            <a:ext cx="10305011" cy="3981796"/>
          </a:xfrm>
        </p:spPr>
        <p:txBody>
          <a:bodyPr/>
          <a:lstStyle/>
          <a:p>
            <a:pPr marL="0" lvl="0" indent="0">
              <a:buNone/>
            </a:pPr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de-DE" dirty="0"/>
              <a:t>Revolution Train ( Drogenpräventionsprogram) – 18.10.2023 Vor- und Nachbereitung findet in der Schule statt</a:t>
            </a:r>
          </a:p>
          <a:p>
            <a:pPr lvl="0"/>
            <a:r>
              <a:rPr lang="de-DE" dirty="0"/>
              <a:t>Berufsfelderprobung</a:t>
            </a:r>
          </a:p>
          <a:p>
            <a:pPr lvl="0"/>
            <a:r>
              <a:rPr lang="de-DE" dirty="0"/>
              <a:t>Rennsteigwanderung im Frühjahr 2024</a:t>
            </a:r>
          </a:p>
          <a:p>
            <a:pPr lvl="0"/>
            <a:r>
              <a:rPr lang="de-DE" dirty="0"/>
              <a:t>1. Betriebspraktikum </a:t>
            </a:r>
          </a:p>
          <a:p>
            <a:pPr lvl="0"/>
            <a:endParaRPr lang="de-DE" dirty="0"/>
          </a:p>
          <a:p>
            <a:pPr lvl="0"/>
            <a:r>
              <a:rPr lang="de-DE" dirty="0"/>
              <a:t>Wandertage (individuell geplant) </a:t>
            </a:r>
          </a:p>
          <a:p>
            <a:pPr lvl="0"/>
            <a:endParaRPr lang="de-DE" dirty="0"/>
          </a:p>
          <a:p>
            <a:pPr lvl="0"/>
            <a:r>
              <a:rPr lang="de-DE" dirty="0"/>
              <a:t>Ideen für Vorhaben werden entgegengenommen </a:t>
            </a:r>
          </a:p>
          <a:p>
            <a:pPr marL="0" lv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015502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7. Anfragen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758833"/>
          </a:xfrm>
        </p:spPr>
        <p:txBody>
          <a:bodyPr>
            <a:normAutofit/>
          </a:bodyPr>
          <a:lstStyle/>
          <a:p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Nächster Elternsprechtag am 27.09.2023</a:t>
            </a:r>
          </a:p>
        </p:txBody>
      </p:sp>
      <p:pic>
        <p:nvPicPr>
          <p:cNvPr id="1026" name="Picture 2" descr="Weihnachten 2020 - Peter-Wust-Schule Müns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753611"/>
            <a:ext cx="5544581" cy="3188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9331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C9A96D-40E3-4CB8-BA65-505EA8575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20652"/>
            <a:ext cx="10058400" cy="1371600"/>
          </a:xfrm>
        </p:spPr>
        <p:txBody>
          <a:bodyPr/>
          <a:lstStyle/>
          <a:p>
            <a:r>
              <a:rPr lang="de-DE" dirty="0"/>
              <a:t>Ablauf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18CB1E8-3E14-454F-8652-71E0BC80EC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1705" y="1669002"/>
            <a:ext cx="10058400" cy="4472570"/>
          </a:xfrm>
        </p:spPr>
        <p:txBody>
          <a:bodyPr>
            <a:normAutofit fontScale="62500" lnSpcReduction="20000"/>
          </a:bodyPr>
          <a:lstStyle/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endParaRPr lang="de-DE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de-DE" sz="6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Begrüßung</a:t>
            </a: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de-DE" sz="6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Klassengemeinschaft</a:t>
            </a: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de-DE" sz="6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Leistungsstand</a:t>
            </a: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de-DE" sz="6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Organisatorisches</a:t>
            </a: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de-DE" sz="6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Höhepunkte und Vorhaben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de-DE" sz="6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Anfragen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99658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C6AD29-0E5B-49D9-9146-E490C2A0A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Klassengemeinschaft / Leistungsstand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3AEE578-EEF5-4D78-BB1A-1E851247A7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sz="2400" dirty="0"/>
              <a:t>28 Schüler</a:t>
            </a:r>
          </a:p>
          <a:p>
            <a:r>
              <a:rPr lang="de-DE" sz="2400" dirty="0"/>
              <a:t>12 Mädchen,16 Jungen</a:t>
            </a:r>
          </a:p>
          <a:p>
            <a:r>
              <a:rPr lang="de-DE" sz="2400" dirty="0"/>
              <a:t> Herausforderung Inklusion, z.T. starke Unterschiede in Leistungsvermögen und Lernverhalten</a:t>
            </a:r>
          </a:p>
          <a:p>
            <a:endParaRPr lang="de-DE" sz="2400" dirty="0"/>
          </a:p>
          <a:p>
            <a:r>
              <a:rPr lang="de-DE" sz="2400" dirty="0"/>
              <a:t>Kurse (Einstufung) zu jedem HJ neu entschieden entsprechend der gezeigten Leistungen</a:t>
            </a:r>
          </a:p>
          <a:p>
            <a:endParaRPr lang="de-DE" sz="2400" dirty="0"/>
          </a:p>
          <a:p>
            <a:r>
              <a:rPr lang="de-DE" sz="2400" dirty="0"/>
              <a:t>09.02.2024  Zeugnisse zum HJ</a:t>
            </a:r>
          </a:p>
          <a:p>
            <a:r>
              <a:rPr lang="de-DE" sz="2400" dirty="0"/>
              <a:t>19.06.2024  Zeugnisse zum EJ</a:t>
            </a:r>
          </a:p>
        </p:txBody>
      </p:sp>
    </p:spTree>
    <p:extLst>
      <p:ext uri="{BB962C8B-B14F-4D97-AF65-F5344CB8AC3E}">
        <p14:creationId xmlns:p14="http://schemas.microsoft.com/office/powerpoint/2010/main" val="3774828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A93866-161F-4BEB-9EA7-0F2D277E1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E957335-0721-41DB-A72F-032D10B52C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sz="2800" dirty="0"/>
              <a:t>Alle wichtigen org. Dinge gut geklappt – Schülerausweise, Einbinden der Bücher, Leihscheine</a:t>
            </a:r>
          </a:p>
          <a:p>
            <a:endParaRPr lang="de-DE" sz="2800" dirty="0"/>
          </a:p>
          <a:p>
            <a:r>
              <a:rPr lang="de-DE" sz="2800" dirty="0"/>
              <a:t>Geld für Materialien und Kopien fehlt noch bei 3 Schüler/innen</a:t>
            </a:r>
          </a:p>
          <a:p>
            <a:endParaRPr lang="de-DE" sz="2800" dirty="0"/>
          </a:p>
          <a:p>
            <a:r>
              <a:rPr lang="de-DE" sz="2800" dirty="0"/>
              <a:t>Insgesamt: Klasse offen</a:t>
            </a:r>
          </a:p>
          <a:p>
            <a:r>
              <a:rPr lang="de-DE" sz="2800" dirty="0"/>
              <a:t>die </a:t>
            </a:r>
            <a:r>
              <a:rPr lang="de-DE" sz="2800" b="1" dirty="0"/>
              <a:t>meisten</a:t>
            </a:r>
            <a:r>
              <a:rPr lang="de-DE" sz="2800" dirty="0"/>
              <a:t> Schüler lernwillig, interessiert, verhalten sich respektvoll und halten sich an Normen</a:t>
            </a:r>
          </a:p>
          <a:p>
            <a:r>
              <a:rPr lang="de-DE" sz="2800" b="1" dirty="0"/>
              <a:t>Ausnahmen bestätigen die Regel… </a:t>
            </a:r>
          </a:p>
        </p:txBody>
      </p:sp>
    </p:spTree>
    <p:extLst>
      <p:ext uri="{BB962C8B-B14F-4D97-AF65-F5344CB8AC3E}">
        <p14:creationId xmlns:p14="http://schemas.microsoft.com/office/powerpoint/2010/main" val="907670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FC754B-C808-4537-85E9-81D636B93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907B77B-FA5B-4ECE-8ED4-A89F727D48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800" b="1" dirty="0"/>
              <a:t>Problematisches: </a:t>
            </a:r>
          </a:p>
          <a:p>
            <a:r>
              <a:rPr lang="de-DE" sz="2800" dirty="0"/>
              <a:t>Umgang untereinander von kleinem Teil in Klasse (Ausdrucksweisen; Aggressionen; Tätlichkeiten)</a:t>
            </a:r>
          </a:p>
          <a:p>
            <a:r>
              <a:rPr lang="de-DE" sz="2800" dirty="0"/>
              <a:t>Stundenbeginn; Vorbereitung auf den Unterricht; Zuspätkommen; </a:t>
            </a:r>
          </a:p>
          <a:p>
            <a:r>
              <a:rPr lang="de-DE" sz="2800" dirty="0"/>
              <a:t>Unterrichtsstörungen durch Reinsprechen; respektlosem Auftreten </a:t>
            </a:r>
          </a:p>
          <a:p>
            <a:r>
              <a:rPr lang="de-DE" sz="2800" dirty="0"/>
              <a:t>HA- Erledigung / Bereitstellung der Unterrichtsmaterialien </a:t>
            </a:r>
          </a:p>
          <a:p>
            <a:r>
              <a:rPr lang="de-DE" sz="2800" dirty="0"/>
              <a:t>Toilettengang – möglichst nur in den Pausen!</a:t>
            </a:r>
          </a:p>
        </p:txBody>
      </p:sp>
    </p:spTree>
    <p:extLst>
      <p:ext uri="{BB962C8B-B14F-4D97-AF65-F5344CB8AC3E}">
        <p14:creationId xmlns:p14="http://schemas.microsoft.com/office/powerpoint/2010/main" val="20245679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Neue Fächer / Fachlehrer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Sozialkunde – Frau Weiß</a:t>
            </a:r>
          </a:p>
          <a:p>
            <a:endParaRPr lang="de-D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de-D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Geschichte – Frau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Janscherky</a:t>
            </a:r>
            <a:endParaRPr lang="de-D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59355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D6A316-B57D-4979-A898-853CD4B71F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80109"/>
            <a:ext cx="10058400" cy="1371600"/>
          </a:xfrm>
        </p:spPr>
        <p:txBody>
          <a:bodyPr/>
          <a:lstStyle/>
          <a:p>
            <a:r>
              <a:rPr lang="de-DE" dirty="0"/>
              <a:t>Organisatorisches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99D17BC-BF70-4EA5-B4DA-1C4CAA64B7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595460"/>
            <a:ext cx="10058400" cy="4483331"/>
          </a:xfrm>
        </p:spPr>
        <p:txBody>
          <a:bodyPr>
            <a:normAutofit/>
          </a:bodyPr>
          <a:lstStyle/>
          <a:p>
            <a:r>
              <a:rPr lang="de-DE" sz="2800" u="sng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www.lutherschule-zella-mehlis.de</a:t>
            </a:r>
            <a:endParaRPr lang="de-DE" sz="2800" dirty="0">
              <a:solidFill>
                <a:srgbClr val="7030A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Nutzername: </a:t>
            </a:r>
            <a:r>
              <a:rPr lang="de-DE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schueler</a:t>
            </a:r>
            <a:endParaRPr lang="de-DE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Passwort: schueler123@ -&gt; Klasse </a:t>
            </a:r>
            <a:r>
              <a:rPr lang="de-DE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  <a:r>
              <a:rPr lang="de-DE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</a:p>
          <a:p>
            <a:endParaRPr lang="de-DE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de-DE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Notenpasswort durch Frau Schneider</a:t>
            </a: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de-DE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Dienstliche Mail-Adresse: </a:t>
            </a: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de-DE" sz="2800" b="1" u="sng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franziska.weiss.2@schule.thueringen.de</a:t>
            </a: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de-DE" sz="2800" b="1" u="sng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selina.andrae@schule.thueringen.de</a:t>
            </a: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</a:pPr>
            <a:endParaRPr lang="de-DE" sz="2800" b="1" dirty="0">
              <a:solidFill>
                <a:srgbClr val="7030A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273825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de-DE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Klassenleiterstunde: nach Vereinbarung </a:t>
            </a:r>
          </a:p>
          <a:p>
            <a:pPr marL="0" lvl="0" indent="0" algn="just">
              <a:lnSpc>
                <a:spcPct val="107000"/>
              </a:lnSpc>
              <a:buNone/>
            </a:pPr>
            <a:endParaRPr lang="de-DE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de-DE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Beratungslehrerinnen: Frau </a:t>
            </a:r>
            <a:r>
              <a:rPr lang="de-DE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Oehring</a:t>
            </a:r>
            <a:r>
              <a:rPr lang="de-DE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Frau </a:t>
            </a:r>
            <a:r>
              <a:rPr lang="de-DE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Seifferth</a:t>
            </a:r>
            <a:endParaRPr lang="de-DE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Times New Roman" panose="02020603050405020304" pitchFamily="18" charset="0"/>
              <a:buChar char="-"/>
            </a:pPr>
            <a:r>
              <a:rPr lang="de-DE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Sozialarbeiterin: Frau Kramer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Times New Roman" panose="02020603050405020304" pitchFamily="18" charset="0"/>
              <a:buChar char="-"/>
            </a:pPr>
            <a:endParaRPr lang="de-DE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Bei Krankheit, bis 10.00 Uhr, bei Frau Ritzmann im Sekretariat abmelden</a:t>
            </a:r>
            <a:endParaRPr lang="de-DE" sz="28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981679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B8702B-471F-4997-A286-E7F36AC21C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4A4B6DC-F080-4D1F-BA74-CB2D01831E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de-DE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Schulfreie Tage: 23.11.23, 24.11.2023 und 30.05.2023</a:t>
            </a:r>
          </a:p>
          <a:p>
            <a:pPr marL="0" lvl="0" indent="0" algn="just">
              <a:lnSpc>
                <a:spcPct val="107000"/>
              </a:lnSpc>
              <a:buNone/>
            </a:pPr>
            <a:r>
              <a:rPr lang="de-DE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 18.11.2023 Tag der offenen Tür – 140 Jahre Lutherschule </a:t>
            </a:r>
            <a:endParaRPr lang="de-DE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7000"/>
              </a:lnSpc>
              <a:buNone/>
            </a:pPr>
            <a:endParaRPr lang="de-DE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de-DE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Belehrung Sport</a:t>
            </a: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de-DE" sz="28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Hausordnung</a:t>
            </a:r>
            <a:endParaRPr lang="de-DE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7000"/>
              </a:lnSpc>
              <a:buNone/>
            </a:pPr>
            <a:endParaRPr lang="de-DE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Times New Roman" panose="02020603050405020304" pitchFamily="18" charset="0"/>
              <a:buChar char="-"/>
            </a:pPr>
            <a:r>
              <a:rPr lang="de-DE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Elternsprecher</a:t>
            </a: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de-DE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962979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736059"/>
      </a:dk2>
      <a:lt2>
        <a:srgbClr val="E7E0C7"/>
      </a:lt2>
      <a:accent1>
        <a:srgbClr val="92B0C8"/>
      </a:accent1>
      <a:accent2>
        <a:srgbClr val="E37C3D"/>
      </a:accent2>
      <a:accent3>
        <a:srgbClr val="A5AB81"/>
      </a:accent3>
      <a:accent4>
        <a:srgbClr val="E9B635"/>
      </a:accent4>
      <a:accent5>
        <a:srgbClr val="7BA79D"/>
      </a:accent5>
      <a:accent6>
        <a:srgbClr val="968C8C"/>
      </a:accent6>
      <a:hlink>
        <a:srgbClr val="F7A115"/>
      </a:hlink>
      <a:folHlink>
        <a:srgbClr val="969696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0</TotalTime>
  <Words>664</Words>
  <Application>Microsoft Office PowerPoint</Application>
  <PresentationFormat>Breitbild</PresentationFormat>
  <Paragraphs>105</Paragraphs>
  <Slides>18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23" baseType="lpstr">
      <vt:lpstr>Calibri</vt:lpstr>
      <vt:lpstr>Garamond</vt:lpstr>
      <vt:lpstr>Times New Roman</vt:lpstr>
      <vt:lpstr>Wingdings</vt:lpstr>
      <vt:lpstr>Savon</vt:lpstr>
      <vt:lpstr> Herzlich Willkommen zum  1. Elternabend  SJ 23/24</vt:lpstr>
      <vt:lpstr>Ablauf</vt:lpstr>
      <vt:lpstr>Klassengemeinschaft / Leistungsstand </vt:lpstr>
      <vt:lpstr>PowerPoint-Präsentation</vt:lpstr>
      <vt:lpstr>PowerPoint-Präsentation</vt:lpstr>
      <vt:lpstr>Neue Fächer / Fachlehrer </vt:lpstr>
      <vt:lpstr>Organisatorisches</vt:lpstr>
      <vt:lpstr>PowerPoint-Präsentation</vt:lpstr>
      <vt:lpstr>PowerPoint-Präsentation</vt:lpstr>
      <vt:lpstr>PowerPoint-Präsentation</vt:lpstr>
      <vt:lpstr>Wie geht es weiter nach Klasse 8… </vt:lpstr>
      <vt:lpstr>PowerPoint-Präsentation</vt:lpstr>
      <vt:lpstr>PowerPoint-Präsentation</vt:lpstr>
      <vt:lpstr>PowerPoint-Präsentation</vt:lpstr>
      <vt:lpstr>PowerPoint-Präsentation</vt:lpstr>
      <vt:lpstr>IAP – Klassen </vt:lpstr>
      <vt:lpstr>Vorhaben </vt:lpstr>
      <vt:lpstr>7. Anfragen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Herzlich Willkommen zum  1. Elternabend  SJ 21/22</dc:title>
  <dc:creator>Josefin Steinthal</dc:creator>
  <cp:lastModifiedBy>Franziska Weiß</cp:lastModifiedBy>
  <cp:revision>16</cp:revision>
  <dcterms:created xsi:type="dcterms:W3CDTF">2021-09-19T15:41:35Z</dcterms:created>
  <dcterms:modified xsi:type="dcterms:W3CDTF">2023-09-07T07:28:35Z</dcterms:modified>
</cp:coreProperties>
</file>